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notesMasterIdLst>
    <p:notesMasterId r:id="rId14"/>
  </p:notesMasterIdLst>
  <p:sldIdLst>
    <p:sldId id="263" r:id="rId3"/>
    <p:sldId id="264" r:id="rId4"/>
    <p:sldId id="279" r:id="rId5"/>
    <p:sldId id="284" r:id="rId6"/>
    <p:sldId id="283" r:id="rId7"/>
    <p:sldId id="281" r:id="rId8"/>
    <p:sldId id="282" r:id="rId9"/>
    <p:sldId id="265" r:id="rId10"/>
    <p:sldId id="269" r:id="rId11"/>
    <p:sldId id="270" r:id="rId12"/>
    <p:sldId id="277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A6CE7369-E076-244D-AFE6-98BB1CE2F9E4}">
          <p14:sldIdLst>
            <p14:sldId id="263"/>
            <p14:sldId id="264"/>
            <p14:sldId id="279"/>
            <p14:sldId id="284"/>
            <p14:sldId id="283"/>
            <p14:sldId id="281"/>
            <p14:sldId id="282"/>
            <p14:sldId id="265"/>
            <p14:sldId id="269"/>
            <p14:sldId id="270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5700"/>
    <a:srgbClr val="008000"/>
    <a:srgbClr val="13600A"/>
    <a:srgbClr val="0000FF"/>
    <a:srgbClr val="005C83"/>
    <a:srgbClr val="00AD4E"/>
    <a:srgbClr val="EFA700"/>
    <a:srgbClr val="BD5600"/>
    <a:srgbClr val="C6531F"/>
    <a:srgbClr val="BF5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6"/>
    <p:restoredTop sz="95033" autoAdjust="0"/>
  </p:normalViewPr>
  <p:slideViewPr>
    <p:cSldViewPr snapToGrid="0" snapToObjects="1">
      <p:cViewPr varScale="1">
        <p:scale>
          <a:sx n="78" d="100"/>
          <a:sy n="78" d="100"/>
        </p:scale>
        <p:origin x="787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# Tacos eaten / person</a:t>
            </a:r>
          </a:p>
        </c:rich>
      </c:tx>
      <c:overlay val="0"/>
      <c:spPr>
        <a:solidFill>
          <a:schemeClr val="bg1">
            <a:alpha val="3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 w="571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689-44BE-A85D-34D710EE81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689-44BE-A85D-34D710EE81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689-44BE-A85D-34D710EE815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689-44BE-A85D-34D710EE815E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F689-44BE-A85D-34D710EE815E}"/>
              </c:ext>
            </c:extLst>
          </c:dPt>
          <c:dLbls>
            <c:dLbl>
              <c:idx val="0"/>
              <c:layout>
                <c:manualLayout>
                  <c:x val="-0.1040721179665222"/>
                  <c:y val="0.1013261331331138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689-44BE-A85D-34D710EE815E}"/>
                </c:ext>
              </c:extLst>
            </c:dLbl>
            <c:dLbl>
              <c:idx val="1"/>
              <c:layout>
                <c:manualLayout>
                  <c:x val="-0.12621428895595543"/>
                  <c:y val="-0.18418683300284286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689-44BE-A85D-34D710EE815E}"/>
                </c:ext>
              </c:extLst>
            </c:dLbl>
            <c:dLbl>
              <c:idx val="2"/>
              <c:layout>
                <c:manualLayout>
                  <c:x val="0.10765229904619271"/>
                  <c:y val="-0.202470977802591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689-44BE-A85D-34D710EE81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Fehmi</c:v>
                </c:pt>
                <c:pt idx="1">
                  <c:v>Zülküf</c:v>
                </c:pt>
                <c:pt idx="2">
                  <c:v>Yevgeniy</c:v>
                </c:pt>
                <c:pt idx="3">
                  <c:v>Paawan</c:v>
                </c:pt>
                <c:pt idx="4">
                  <c:v>Ibrahim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9</c:v>
                </c:pt>
                <c:pt idx="2">
                  <c:v>8</c:v>
                </c:pt>
                <c:pt idx="3">
                  <c:v>4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689-44BE-A85D-34D710EE81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# Coffee cups consumed</a:t>
            </a:r>
            <a:r>
              <a:rPr lang="en-US" sz="2000" b="1" baseline="0" dirty="0">
                <a:solidFill>
                  <a:schemeClr val="tx1"/>
                </a:solidFill>
                <a:latin typeface="+mj-lt"/>
              </a:rPr>
              <a:t> / person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</c:rich>
      </c:tx>
      <c:overlay val="0"/>
      <c:spPr>
        <a:solidFill>
          <a:schemeClr val="bg1">
            <a:alpha val="30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spPr>
            <a:ln w="57150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024-49C0-904C-A8E56A0BD95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024-49C0-904C-A8E56A0BD95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A024-49C0-904C-A8E56A0BD95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A024-49C0-904C-A8E56A0BD95E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57150">
                <a:solidFill>
                  <a:schemeClr val="tx1"/>
                </a:solidFill>
              </a:ln>
              <a:effectLst/>
              <a:sp3d contourW="57150">
                <a:contourClr>
                  <a:schemeClr val="tx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A024-49C0-904C-A8E56A0BD95E}"/>
              </c:ext>
            </c:extLst>
          </c:dPt>
          <c:dLbls>
            <c:dLbl>
              <c:idx val="0"/>
              <c:layout>
                <c:manualLayout>
                  <c:x val="-0.1452318460192476"/>
                  <c:y val="-3.4460851317790657E-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024-49C0-904C-A8E56A0BD95E}"/>
                </c:ext>
              </c:extLst>
            </c:dLbl>
            <c:dLbl>
              <c:idx val="2"/>
              <c:layout>
                <c:manualLayout>
                  <c:x val="0.11125754407817667"/>
                  <c:y val="-0.2207580103831764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024-49C0-904C-A8E56A0BD95E}"/>
                </c:ext>
              </c:extLst>
            </c:dLbl>
            <c:dLbl>
              <c:idx val="3"/>
              <c:layout>
                <c:manualLayout>
                  <c:x val="9.4853344603111053E-2"/>
                  <c:y val="7.8053507370258422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024-49C0-904C-A8E56A0BD9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Fehmi</c:v>
                </c:pt>
                <c:pt idx="1">
                  <c:v>Zülküf</c:v>
                </c:pt>
                <c:pt idx="2">
                  <c:v>Yevgeniy</c:v>
                </c:pt>
                <c:pt idx="3">
                  <c:v>Paawan</c:v>
                </c:pt>
                <c:pt idx="4">
                  <c:v>Ibrahim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</c:v>
                </c:pt>
                <c:pt idx="1">
                  <c:v>1</c:v>
                </c:pt>
                <c:pt idx="2">
                  <c:v>5</c:v>
                </c:pt>
                <c:pt idx="3">
                  <c:v>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024-49C0-904C-A8E56A0BD9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5A2F7-1CB2-9A4A-A317-46954273A428}" type="datetimeFigureOut">
              <a:rPr lang="en-US" smtClean="0"/>
              <a:t>1/26/2025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CC7E6-B446-F548-8841-94B308AA3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4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64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94846" y="1769078"/>
            <a:ext cx="7437816" cy="272706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baseline="0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598884" y="4773623"/>
            <a:ext cx="6733778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5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058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9972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ll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91197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853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3" name="Picture 4" descr="knockout_formal_Cockre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552700"/>
            <a:ext cx="8143875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968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 bwMode="auto">
          <a:xfrm>
            <a:off x="628650" y="1929440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1071686"/>
            <a:ext cx="7913397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half" idx="10"/>
          </p:nvPr>
        </p:nvSpPr>
        <p:spPr bwMode="auto">
          <a:xfrm>
            <a:off x="4674897" y="1928888"/>
            <a:ext cx="3867150" cy="4333875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9033" y="1058239"/>
            <a:ext cx="7740650" cy="68897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600" b="1">
                <a:solidFill>
                  <a:srgbClr val="BF5700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 bwMode="auto">
          <a:xfrm>
            <a:off x="709033" y="1855886"/>
            <a:ext cx="7734300" cy="4589463"/>
          </a:xfrm>
          <a:prstGeom prst="rect">
            <a:avLst/>
          </a:prstGeom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chemeClr val="bg2"/>
              </a:buClr>
              <a:defRPr sz="24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800100" indent="-342900">
              <a:buClr>
                <a:schemeClr val="bg2"/>
              </a:buClr>
              <a:buFont typeface="Lucida Grande"/>
              <a:buChar char="-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 marL="1257300" indent="-342900">
              <a:buClr>
                <a:schemeClr val="bg2"/>
              </a:buClr>
              <a:buFont typeface="Arial"/>
              <a:buChar char="•"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349"/>
            <a:ext cx="9144000" cy="655225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8" y="83392"/>
            <a:ext cx="2514943" cy="502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47E0C5-B503-4AC3-9922-270730B29508}"/>
              </a:ext>
            </a:extLst>
          </p:cNvPr>
          <p:cNvSpPr txBox="1"/>
          <p:nvPr userDrawn="1"/>
        </p:nvSpPr>
        <p:spPr>
          <a:xfrm>
            <a:off x="3205467" y="57178"/>
            <a:ext cx="46612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Energy A.I. 2025 Hackathon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6" r:id="rId5"/>
    <p:sldLayoutId id="2147483677" r:id="rId6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753034"/>
          </a:xfrm>
          <a:prstGeom prst="rect">
            <a:avLst/>
          </a:prstGeom>
          <a:solidFill>
            <a:srgbClr val="B0430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118" y="-92823"/>
            <a:ext cx="2067112" cy="9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58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hart" Target="../charts/chart1.xml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chart" Target="../charts/chart2.xml"/><Relationship Id="rId9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eating tacos&#10;&#10;Description automatically generated">
            <a:extLst>
              <a:ext uri="{FF2B5EF4-FFF2-40B4-BE49-F238E27FC236}">
                <a16:creationId xmlns:a16="http://schemas.microsoft.com/office/drawing/2014/main" id="{32353472-77C4-685B-431D-694BC5C3A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84904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DE6A53-625C-E325-985B-11CA74D4B654}"/>
              </a:ext>
            </a:extLst>
          </p:cNvPr>
          <p:cNvSpPr/>
          <p:nvPr/>
        </p:nvSpPr>
        <p:spPr>
          <a:xfrm>
            <a:off x="-1" y="632452"/>
            <a:ext cx="9144001" cy="65254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1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0" y="632452"/>
            <a:ext cx="9085812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2000" b="1" i="0" u="none" strike="noStrike" baseline="0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Hackathon Project Final Presentation</a:t>
            </a:r>
          </a:p>
          <a:p>
            <a:pPr algn="ctr"/>
            <a:endParaRPr lang="en-US" sz="20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January 24</a:t>
            </a:r>
            <a:r>
              <a:rPr lang="en-US" sz="1800" b="1" baseline="30000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th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, 2025</a:t>
            </a:r>
          </a:p>
          <a:p>
            <a:pPr algn="ctr"/>
            <a:endParaRPr lang="en-US" sz="1800" b="1" i="0" u="none" strike="noStrike" baseline="0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 err="1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Fehmi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Özbayrak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, Ibrahim Gomaa, </a:t>
            </a:r>
            <a:r>
              <a:rPr lang="en-US" sz="1800" b="1" dirty="0" err="1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Zülküf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Azizoglu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Paawan</a:t>
            </a:r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 Desai, Yevgeniy Samarkin</a:t>
            </a:r>
          </a:p>
          <a:p>
            <a:pPr algn="ctr"/>
            <a:endParaRPr lang="en-US" sz="1800" b="1" dirty="0">
              <a:ln>
                <a:solidFill>
                  <a:sysClr val="windowText" lastClr="000000"/>
                </a:solidFill>
              </a:ln>
              <a:latin typeface="+mn-lt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ln>
                  <a:solidFill>
                    <a:sysClr val="windowText" lastClr="000000"/>
                  </a:solidFill>
                </a:ln>
                <a:latin typeface="+mn-lt"/>
                <a:cs typeface="Arial" panose="020B0604020202020204" pitchFamily="34" charset="0"/>
              </a:rPr>
              <a:t>PGE &amp; ECE</a:t>
            </a:r>
            <a:endParaRPr lang="en-US" sz="1800" dirty="0">
              <a:ln>
                <a:solidFill>
                  <a:sysClr val="windowText" lastClr="000000"/>
                </a:solidFill>
              </a:ln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666835-E353-8962-296A-DADF9F661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425" y="3895168"/>
            <a:ext cx="6263148" cy="647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latin typeface="+mn-lt"/>
                <a:ea typeface="ＭＳ Ｐゴシック"/>
                <a:cs typeface="Arial"/>
              </a:rPr>
              <a:t>Prediction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2E403-BAE5-77CC-9658-F9E290D0965B}"/>
              </a:ext>
            </a:extLst>
          </p:cNvPr>
          <p:cNvSpPr txBox="1"/>
          <p:nvPr/>
        </p:nvSpPr>
        <p:spPr>
          <a:xfrm>
            <a:off x="220892" y="3144542"/>
            <a:ext cx="2709122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latin typeface="+mn-lt"/>
                <a:ea typeface="ＭＳ Ｐゴシック"/>
                <a:cs typeface="Arial"/>
              </a:rPr>
              <a:t>We apply same preprocessing &amp; feature engineering to testing data, then we predict!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4A5A3-70AB-F33A-CD65-887F8BD8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61" y="857928"/>
            <a:ext cx="6043709" cy="5975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2E670-9614-D9B4-15A5-EB7FF1F819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66943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24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group of people eating tacos&#10;&#10;Description automatically generated">
            <a:extLst>
              <a:ext uri="{FF2B5EF4-FFF2-40B4-BE49-F238E27FC236}">
                <a16:creationId xmlns:a16="http://schemas.microsoft.com/office/drawing/2014/main" id="{8092E923-298F-9C09-5560-9878997D8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84904"/>
            <a:ext cx="6858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BD92108-8483-585D-DD0E-F83F1515323E}"/>
              </a:ext>
            </a:extLst>
          </p:cNvPr>
          <p:cNvSpPr/>
          <p:nvPr/>
        </p:nvSpPr>
        <p:spPr>
          <a:xfrm>
            <a:off x="-1" y="632452"/>
            <a:ext cx="9144001" cy="65254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51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D333CD-6EBE-5798-DCC5-1D84843283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4397464"/>
              </p:ext>
            </p:extLst>
          </p:nvPr>
        </p:nvGraphicFramePr>
        <p:xfrm>
          <a:off x="-117249" y="2037862"/>
          <a:ext cx="528828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28623F1-AD5B-44A4-ABEA-C7076830CA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825060"/>
              </p:ext>
            </p:extLst>
          </p:nvPr>
        </p:nvGraphicFramePr>
        <p:xfrm>
          <a:off x="3880301" y="2037862"/>
          <a:ext cx="539496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F39C077-B97F-29D8-710B-10879EE7380C}"/>
              </a:ext>
            </a:extLst>
          </p:cNvPr>
          <p:cNvSpPr/>
          <p:nvPr/>
        </p:nvSpPr>
        <p:spPr>
          <a:xfrm>
            <a:off x="924231" y="5233522"/>
            <a:ext cx="806247" cy="806247"/>
          </a:xfrm>
          <a:prstGeom prst="rect">
            <a:avLst/>
          </a:prstGeom>
          <a:solidFill>
            <a:srgbClr val="BD56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E2513F-6102-BE9F-EEEE-F15F68796234}"/>
              </a:ext>
            </a:extLst>
          </p:cNvPr>
          <p:cNvSpPr/>
          <p:nvPr/>
        </p:nvSpPr>
        <p:spPr>
          <a:xfrm>
            <a:off x="2510440" y="5235097"/>
            <a:ext cx="804672" cy="804672"/>
          </a:xfrm>
          <a:prstGeom prst="rect">
            <a:avLst/>
          </a:prstGeom>
          <a:solidFill>
            <a:srgbClr val="EFA700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A0768-C6DC-8505-AE72-42C012ABDCBD}"/>
              </a:ext>
            </a:extLst>
          </p:cNvPr>
          <p:cNvSpPr/>
          <p:nvPr/>
        </p:nvSpPr>
        <p:spPr>
          <a:xfrm>
            <a:off x="4095074" y="5235097"/>
            <a:ext cx="804672" cy="804672"/>
          </a:xfrm>
          <a:prstGeom prst="rect">
            <a:avLst/>
          </a:prstGeom>
          <a:solidFill>
            <a:srgbClr val="005C83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FB5D8D-46D9-DDF2-7DA0-5AB47CBEDF41}"/>
              </a:ext>
            </a:extLst>
          </p:cNvPr>
          <p:cNvSpPr/>
          <p:nvPr/>
        </p:nvSpPr>
        <p:spPr>
          <a:xfrm>
            <a:off x="5679708" y="5237858"/>
            <a:ext cx="804672" cy="8046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BDCB8D-DCDF-4BAE-886C-C15E831E51F8}"/>
              </a:ext>
            </a:extLst>
          </p:cNvPr>
          <p:cNvSpPr/>
          <p:nvPr/>
        </p:nvSpPr>
        <p:spPr>
          <a:xfrm>
            <a:off x="7264342" y="5237858"/>
            <a:ext cx="804672" cy="804672"/>
          </a:xfrm>
          <a:prstGeom prst="rect">
            <a:avLst/>
          </a:prstGeom>
          <a:solidFill>
            <a:srgbClr val="00AD4E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317F97-7007-BE9F-28C7-94630EDCB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5548" y="5309551"/>
            <a:ext cx="639358" cy="639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7A6D66-A4EB-0D46-A253-E859F0863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7070" y="905608"/>
            <a:ext cx="6263148" cy="647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CDD8F5-BCB8-DB8A-C031-674C95F8A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127" y="5319793"/>
            <a:ext cx="64008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42AFC1-343E-05CD-CEA9-E871E76D1A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004" y="5312312"/>
            <a:ext cx="640080" cy="640080"/>
          </a:xfrm>
          <a:prstGeom prst="rect">
            <a:avLst/>
          </a:prstGeom>
        </p:spPr>
      </p:pic>
      <p:pic>
        <p:nvPicPr>
          <p:cNvPr id="1026" name="Picture 2" descr="Yevgeniy Samarkin - Graduate Research Assistant - The University of Texas  at Austin | LinkedIn">
            <a:extLst>
              <a:ext uri="{FF2B5EF4-FFF2-40B4-BE49-F238E27FC236}">
                <a16:creationId xmlns:a16="http://schemas.microsoft.com/office/drawing/2014/main" id="{9AB32295-63CF-A384-AF9A-04737C7E1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51" y="5310404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89FD0-7FA6-03AA-2828-DA0B2AAF10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7314" y="5308829"/>
            <a:ext cx="640080" cy="640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11B214-5F12-F625-FD71-7FFE1B597A7C}"/>
              </a:ext>
            </a:extLst>
          </p:cNvPr>
          <p:cNvSpPr txBox="1"/>
          <p:nvPr/>
        </p:nvSpPr>
        <p:spPr>
          <a:xfrm>
            <a:off x="813620" y="6158241"/>
            <a:ext cx="1034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Zülküf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C9D0A9-4E84-D28F-A16C-9FB2A5E126FC}"/>
              </a:ext>
            </a:extLst>
          </p:cNvPr>
          <p:cNvSpPr txBox="1"/>
          <p:nvPr/>
        </p:nvSpPr>
        <p:spPr>
          <a:xfrm>
            <a:off x="2407804" y="6158241"/>
            <a:ext cx="1034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Fehmi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8537E1-CCA1-6BDE-344A-B992345154F5}"/>
              </a:ext>
            </a:extLst>
          </p:cNvPr>
          <p:cNvSpPr txBox="1"/>
          <p:nvPr/>
        </p:nvSpPr>
        <p:spPr>
          <a:xfrm>
            <a:off x="3838370" y="6150478"/>
            <a:ext cx="1415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Yevgeniy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8A3099-F9DB-F395-DEA9-D1615F765C10}"/>
              </a:ext>
            </a:extLst>
          </p:cNvPr>
          <p:cNvSpPr txBox="1"/>
          <p:nvPr/>
        </p:nvSpPr>
        <p:spPr>
          <a:xfrm>
            <a:off x="5527424" y="6163558"/>
            <a:ext cx="1198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+mj-lt"/>
                <a:cs typeface="Times New Roman" panose="02020603050405020304" pitchFamily="18" charset="0"/>
              </a:rPr>
              <a:t>Paawan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AFB6CF-0F9B-4ECD-4D88-C38ECF3EE2D9}"/>
              </a:ext>
            </a:extLst>
          </p:cNvPr>
          <p:cNvSpPr txBox="1"/>
          <p:nvPr/>
        </p:nvSpPr>
        <p:spPr>
          <a:xfrm>
            <a:off x="7121608" y="6158241"/>
            <a:ext cx="1198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Ibrahim</a:t>
            </a:r>
          </a:p>
        </p:txBody>
      </p:sp>
    </p:spTree>
    <p:extLst>
      <p:ext uri="{BB962C8B-B14F-4D97-AF65-F5344CB8AC3E}">
        <p14:creationId xmlns:p14="http://schemas.microsoft.com/office/powerpoint/2010/main" val="160877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Executive summary / data at first glance</a:t>
            </a: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2000" b="1" dirty="0">
              <a:latin typeface="+mn-lt"/>
              <a:cs typeface="Arial" panose="020B0604020202020204" pitchFamily="34" charset="0"/>
            </a:endParaRP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2E31F1-EE88-E64A-CE78-BE59581309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  <p:pic>
        <p:nvPicPr>
          <p:cNvPr id="11" name="Picture 10" descr="A diagram of a structure&#10;&#10;Description automatically generated">
            <a:extLst>
              <a:ext uri="{FF2B5EF4-FFF2-40B4-BE49-F238E27FC236}">
                <a16:creationId xmlns:a16="http://schemas.microsoft.com/office/drawing/2014/main" id="{772A9282-BB1D-5ED8-30D9-FF34F065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868" y="2244213"/>
            <a:ext cx="4043042" cy="404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C8F2D-3BEE-A7AD-D1BE-47874F85A7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37" t="20782" r="54078" b="26490"/>
          <a:stretch/>
        </p:blipFill>
        <p:spPr>
          <a:xfrm>
            <a:off x="7328100" y="3604725"/>
            <a:ext cx="1636724" cy="459007"/>
          </a:xfrm>
          <a:prstGeom prst="rect">
            <a:avLst/>
          </a:prstGeom>
          <a:ln w="38100">
            <a:solidFill>
              <a:srgbClr val="FF0000"/>
            </a:solidFill>
            <a:prstDash val="solid"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2CA1D31-C714-7EE1-7C43-D703D25D2871}"/>
              </a:ext>
            </a:extLst>
          </p:cNvPr>
          <p:cNvSpPr/>
          <p:nvPr/>
        </p:nvSpPr>
        <p:spPr>
          <a:xfrm>
            <a:off x="6784340" y="4144533"/>
            <a:ext cx="269240" cy="269240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D4E55C-2E50-A33C-B811-06F91D6DCAD4}"/>
              </a:ext>
            </a:extLst>
          </p:cNvPr>
          <p:cNvSpPr/>
          <p:nvPr/>
        </p:nvSpPr>
        <p:spPr>
          <a:xfrm>
            <a:off x="5015499" y="2314650"/>
            <a:ext cx="430940" cy="534257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A1C104-B9CF-8C2E-12F8-ED06B4E3EB4C}"/>
                  </a:ext>
                </a:extLst>
              </p:cNvPr>
              <p:cNvSpPr txBox="1"/>
              <p:nvPr/>
            </p:nvSpPr>
            <p:spPr>
              <a:xfrm>
                <a:off x="7985931" y="2481391"/>
                <a:ext cx="2004285" cy="570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sub>
                    </m:sSub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5C83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5C83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5C83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A1C104-B9CF-8C2E-12F8-ED06B4E3E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5931" y="2481391"/>
                <a:ext cx="2004285" cy="570221"/>
              </a:xfrm>
              <a:prstGeom prst="rect">
                <a:avLst/>
              </a:prstGeom>
              <a:blipFill>
                <a:blip r:embed="rId5"/>
                <a:stretch>
                  <a:fillRect t="-2128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132522-1556-6923-B987-13E9562706CF}"/>
              </a:ext>
            </a:extLst>
          </p:cNvPr>
          <p:cNvCxnSpPr>
            <a:cxnSpLocks/>
          </p:cNvCxnSpPr>
          <p:nvPr/>
        </p:nvCxnSpPr>
        <p:spPr>
          <a:xfrm flipV="1">
            <a:off x="7035804" y="4085220"/>
            <a:ext cx="292296" cy="68414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8976B4-E6AA-FD4C-4076-58BD08F4EC37}"/>
              </a:ext>
            </a:extLst>
          </p:cNvPr>
          <p:cNvCxnSpPr>
            <a:cxnSpLocks/>
          </p:cNvCxnSpPr>
          <p:nvPr/>
        </p:nvCxnSpPr>
        <p:spPr>
          <a:xfrm flipV="1">
            <a:off x="5413524" y="2207941"/>
            <a:ext cx="328033" cy="99795"/>
          </a:xfrm>
          <a:prstGeom prst="line">
            <a:avLst/>
          </a:prstGeom>
          <a:ln w="190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46AD6F-96AF-0E0D-A125-0C123C38CD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15"/>
          <a:stretch/>
        </p:blipFill>
        <p:spPr>
          <a:xfrm>
            <a:off x="5741557" y="2222725"/>
            <a:ext cx="1734027" cy="1160363"/>
          </a:xfrm>
          <a:prstGeom prst="rect">
            <a:avLst/>
          </a:prstGeom>
          <a:ln w="38100">
            <a:solidFill>
              <a:srgbClr val="FF0000"/>
            </a:solidFill>
            <a:prstDash val="solid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05230-C37C-4A8E-0F14-4497C5070C11}"/>
              </a:ext>
            </a:extLst>
          </p:cNvPr>
          <p:cNvSpPr txBox="1"/>
          <p:nvPr/>
        </p:nvSpPr>
        <p:spPr>
          <a:xfrm>
            <a:off x="5736519" y="4693835"/>
            <a:ext cx="80196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# Stages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025985-AC36-0F23-9B17-C10F66B22ADD}"/>
              </a:ext>
            </a:extLst>
          </p:cNvPr>
          <p:cNvSpPr/>
          <p:nvPr/>
        </p:nvSpPr>
        <p:spPr>
          <a:xfrm>
            <a:off x="7839456" y="2333147"/>
            <a:ext cx="1201640" cy="849266"/>
          </a:xfrm>
          <a:prstGeom prst="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AE43E6-74E0-6EF8-D2A9-84FB52F98CF4}"/>
              </a:ext>
            </a:extLst>
          </p:cNvPr>
          <p:cNvSpPr txBox="1"/>
          <p:nvPr/>
        </p:nvSpPr>
        <p:spPr>
          <a:xfrm>
            <a:off x="6599389" y="5351934"/>
            <a:ext cx="97997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b="1" dirty="0">
                <a:solidFill>
                  <a:srgbClr val="FF0000"/>
                </a:solidFill>
              </a:rPr>
              <a:t># Clusters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0D35C-500D-CDC1-ACF0-AC848BB4EDA9}"/>
              </a:ext>
            </a:extLst>
          </p:cNvPr>
          <p:cNvSpPr txBox="1"/>
          <p:nvPr/>
        </p:nvSpPr>
        <p:spPr>
          <a:xfrm>
            <a:off x="8016011" y="4713828"/>
            <a:ext cx="9488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C83"/>
                </a:solidFill>
              </a:rPr>
              <a:t>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E9AA84-2C2E-6863-0DB5-F1F469BAEFE7}"/>
              </a:ext>
            </a:extLst>
          </p:cNvPr>
          <p:cNvSpPr txBox="1"/>
          <p:nvPr/>
        </p:nvSpPr>
        <p:spPr>
          <a:xfrm>
            <a:off x="4612729" y="1773432"/>
            <a:ext cx="112950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C83"/>
                </a:solidFill>
              </a:rPr>
              <a:t>Temperature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677E7-0D25-1B54-EAC8-AD8648181A5B}"/>
              </a:ext>
            </a:extLst>
          </p:cNvPr>
          <p:cNvSpPr txBox="1"/>
          <p:nvPr/>
        </p:nvSpPr>
        <p:spPr>
          <a:xfrm>
            <a:off x="7624460" y="3400256"/>
            <a:ext cx="131269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C83"/>
                </a:solidFill>
              </a:rPr>
              <a:t>Proppant 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6194F0-88F5-A420-3B19-CD88FDBA0327}"/>
              </a:ext>
            </a:extLst>
          </p:cNvPr>
          <p:cNvSpPr txBox="1"/>
          <p:nvPr/>
        </p:nvSpPr>
        <p:spPr>
          <a:xfrm>
            <a:off x="6828893" y="1753179"/>
            <a:ext cx="92318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5C83"/>
                </a:solidFill>
              </a:rPr>
              <a:t>Fleet type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26C9362-9F98-D158-4DC5-1B837A7AAAA0}"/>
              </a:ext>
            </a:extLst>
          </p:cNvPr>
          <p:cNvSpPr txBox="1"/>
          <p:nvPr/>
        </p:nvSpPr>
        <p:spPr>
          <a:xfrm>
            <a:off x="504679" y="1478409"/>
            <a:ext cx="411735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BF5700"/>
                </a:solidFill>
                <a:latin typeface="+mn-lt"/>
                <a:cs typeface="Arial" panose="020B0604020202020204" pitchFamily="34" charset="0"/>
              </a:rPr>
              <a:t>1. What is the problem?</a:t>
            </a:r>
          </a:p>
          <a:p>
            <a:r>
              <a:rPr lang="en-US" sz="2200" dirty="0">
                <a:latin typeface="+mn-lt"/>
                <a:cs typeface="Arial" panose="020B0604020202020204" pitchFamily="34" charset="0"/>
              </a:rPr>
              <a:t>- Prediction of fuel required to complete a fracking operation</a:t>
            </a:r>
          </a:p>
          <a:p>
            <a:r>
              <a:rPr lang="en-US" sz="2200" b="1" dirty="0">
                <a:solidFill>
                  <a:srgbClr val="BF5700"/>
                </a:solidFill>
                <a:latin typeface="+mn-lt"/>
                <a:cs typeface="Arial" panose="020B0604020202020204" pitchFamily="34" charset="0"/>
              </a:rPr>
              <a:t>2. What did your team do to address the problem?</a:t>
            </a:r>
          </a:p>
          <a:p>
            <a:r>
              <a:rPr lang="en-US" sz="2200" dirty="0">
                <a:latin typeface="+mn-lt"/>
                <a:cs typeface="Arial" panose="020B0604020202020204" pitchFamily="34" charset="0"/>
              </a:rPr>
              <a:t>- Clean the data / impute the missing data / test different models</a:t>
            </a:r>
          </a:p>
          <a:p>
            <a:r>
              <a:rPr lang="en-US" sz="2200" b="1" dirty="0">
                <a:solidFill>
                  <a:srgbClr val="BF5700"/>
                </a:solidFill>
                <a:latin typeface="+mn-lt"/>
                <a:cs typeface="Arial" panose="020B0604020202020204" pitchFamily="34" charset="0"/>
              </a:rPr>
              <a:t>3. What did your team learn?</a:t>
            </a:r>
          </a:p>
          <a:p>
            <a:r>
              <a:rPr lang="en-US" sz="2200" dirty="0">
                <a:latin typeface="+mn-lt"/>
                <a:cs typeface="Arial" panose="020B0604020202020204" pitchFamily="34" charset="0"/>
              </a:rPr>
              <a:t>- Domain expertise &amp; data preprocessing are key steps</a:t>
            </a:r>
          </a:p>
          <a:p>
            <a:r>
              <a:rPr lang="en-US" sz="2200" b="1" dirty="0">
                <a:solidFill>
                  <a:srgbClr val="BF5700"/>
                </a:solidFill>
                <a:latin typeface="+mn-lt"/>
                <a:cs typeface="Arial" panose="020B0604020202020204" pitchFamily="34" charset="0"/>
              </a:rPr>
              <a:t>4. What does your team recommend going forward?</a:t>
            </a:r>
          </a:p>
          <a:p>
            <a:r>
              <a:rPr lang="en-US" sz="2200" dirty="0">
                <a:latin typeface="+mn-lt"/>
                <a:cs typeface="Arial" panose="020B0604020202020204" pitchFamily="34" charset="0"/>
              </a:rPr>
              <a:t>- Eat more tacos &amp; do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70605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48A356B3-3E86-D351-E0A3-FDA50BCDED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828" r="66741" b="32559"/>
          <a:stretch/>
        </p:blipFill>
        <p:spPr>
          <a:xfrm>
            <a:off x="378211" y="1577391"/>
            <a:ext cx="4877626" cy="49295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D0CCC5-372B-B407-CB2A-1E28FFFFF5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1EB05-E7CC-2B5F-6616-EF0571A1DBA0}"/>
              </a:ext>
            </a:extLst>
          </p:cNvPr>
          <p:cNvSpPr txBox="1"/>
          <p:nvPr/>
        </p:nvSpPr>
        <p:spPr>
          <a:xfrm>
            <a:off x="5599986" y="3105778"/>
            <a:ext cx="3318098" cy="1569660"/>
          </a:xfrm>
          <a:prstGeom prst="rect">
            <a:avLst/>
          </a:prstGeom>
          <a:solidFill>
            <a:srgbClr val="13600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Check the consequent entries and unique identifiers (Well Name + Field).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3129AA-6D6D-FDA4-D58F-473DBB5A01DE}"/>
              </a:ext>
            </a:extLst>
          </p:cNvPr>
          <p:cNvSpPr txBox="1"/>
          <p:nvPr/>
        </p:nvSpPr>
        <p:spPr>
          <a:xfrm>
            <a:off x="506027" y="857928"/>
            <a:ext cx="8043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Analysis and Input Data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92D2EF-BA39-F85C-0265-E2C4C322253A}"/>
              </a:ext>
            </a:extLst>
          </p:cNvPr>
          <p:cNvSpPr/>
          <p:nvPr/>
        </p:nvSpPr>
        <p:spPr>
          <a:xfrm>
            <a:off x="2817024" y="3259464"/>
            <a:ext cx="712760" cy="68327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4D5A9-01DC-2021-4C52-619796EEA660}"/>
              </a:ext>
            </a:extLst>
          </p:cNvPr>
          <p:cNvSpPr txBox="1"/>
          <p:nvPr/>
        </p:nvSpPr>
        <p:spPr>
          <a:xfrm>
            <a:off x="5909948" y="1720584"/>
            <a:ext cx="1557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Available Data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Missing Data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B4E60F-70D8-3D1C-64A9-28F31E600DA9}"/>
              </a:ext>
            </a:extLst>
          </p:cNvPr>
          <p:cNvSpPr/>
          <p:nvPr/>
        </p:nvSpPr>
        <p:spPr>
          <a:xfrm>
            <a:off x="5531406" y="2127955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9CF17C-6CAC-E3A7-935D-F7D96A02FFC0}"/>
              </a:ext>
            </a:extLst>
          </p:cNvPr>
          <p:cNvSpPr/>
          <p:nvPr/>
        </p:nvSpPr>
        <p:spPr>
          <a:xfrm>
            <a:off x="5536323" y="1837901"/>
            <a:ext cx="137160" cy="137160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174B40B-52AB-849B-E174-0FF57CBDB2E9}"/>
              </a:ext>
            </a:extLst>
          </p:cNvPr>
          <p:cNvSpPr/>
          <p:nvPr/>
        </p:nvSpPr>
        <p:spPr>
          <a:xfrm>
            <a:off x="2829606" y="4286934"/>
            <a:ext cx="712760" cy="68327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4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hart&#10;&#10;Description automatically generated">
            <a:extLst>
              <a:ext uri="{FF2B5EF4-FFF2-40B4-BE49-F238E27FC236}">
                <a16:creationId xmlns:a16="http://schemas.microsoft.com/office/drawing/2014/main" id="{54518E71-A399-5FCF-CB6B-9D33127D4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9" y="1549440"/>
            <a:ext cx="6304395" cy="5215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C51D9E-3559-1B1F-115B-CA04ED348F21}"/>
              </a:ext>
            </a:extLst>
          </p:cNvPr>
          <p:cNvSpPr txBox="1"/>
          <p:nvPr/>
        </p:nvSpPr>
        <p:spPr>
          <a:xfrm>
            <a:off x="6758636" y="2121405"/>
            <a:ext cx="1923247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13600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Fleets are specialized in one type only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86B08-00DF-AB00-2947-8354DE4AC7E2}"/>
              </a:ext>
            </a:extLst>
          </p:cNvPr>
          <p:cNvSpPr txBox="1"/>
          <p:nvPr/>
        </p:nvSpPr>
        <p:spPr>
          <a:xfrm>
            <a:off x="506027" y="857928"/>
            <a:ext cx="8043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Analysis and Input Data</a:t>
            </a:r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EEE4B1-813E-91E2-DA07-C656FAB7B50C}"/>
              </a:ext>
            </a:extLst>
          </p:cNvPr>
          <p:cNvCxnSpPr/>
          <p:nvPr/>
        </p:nvCxnSpPr>
        <p:spPr>
          <a:xfrm>
            <a:off x="7690761" y="3429000"/>
            <a:ext cx="0" cy="83574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638D58-AB14-2197-7723-65FCE88104ED}"/>
              </a:ext>
            </a:extLst>
          </p:cNvPr>
          <p:cNvSpPr txBox="1"/>
          <p:nvPr/>
        </p:nvSpPr>
        <p:spPr>
          <a:xfrm>
            <a:off x="6729138" y="4436902"/>
            <a:ext cx="1923247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13600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Discard Fleet Type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35EC21-FAD7-BDFE-CE63-D036C8ADD1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2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20E5-02A2-EACC-A3B2-F358064EF7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346E1-AF45-1894-EEAA-88645F9AC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F2A9926B-229D-A06E-D2DA-E125156DF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94" y="859411"/>
            <a:ext cx="8391568" cy="55699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DAC0DC-F0DC-7AA0-AC3B-0B85282D31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A369F6-1076-AAB4-F83F-3CD74D36E665}"/>
              </a:ext>
            </a:extLst>
          </p:cNvPr>
          <p:cNvSpPr txBox="1"/>
          <p:nvPr/>
        </p:nvSpPr>
        <p:spPr>
          <a:xfrm>
            <a:off x="702146" y="906818"/>
            <a:ext cx="15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CNG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8FA83-C351-7434-67BF-E9C874E84EB6}"/>
              </a:ext>
            </a:extLst>
          </p:cNvPr>
          <p:cNvSpPr txBox="1"/>
          <p:nvPr/>
        </p:nvSpPr>
        <p:spPr>
          <a:xfrm>
            <a:off x="7392112" y="1369365"/>
            <a:ext cx="15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Diesel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CF170-648F-5AB1-C729-66127156659C}"/>
              </a:ext>
            </a:extLst>
          </p:cNvPr>
          <p:cNvSpPr txBox="1"/>
          <p:nvPr/>
        </p:nvSpPr>
        <p:spPr>
          <a:xfrm>
            <a:off x="4862962" y="3721764"/>
            <a:ext cx="15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DGB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01F67-7842-EAD7-4F6C-20A5A283223E}"/>
              </a:ext>
            </a:extLst>
          </p:cNvPr>
          <p:cNvSpPr txBox="1"/>
          <p:nvPr/>
        </p:nvSpPr>
        <p:spPr>
          <a:xfrm>
            <a:off x="702146" y="3714721"/>
            <a:ext cx="1557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Grid</a:t>
            </a:r>
          </a:p>
        </p:txBody>
      </p:sp>
    </p:spTree>
    <p:extLst>
      <p:ext uri="{BB962C8B-B14F-4D97-AF65-F5344CB8AC3E}">
        <p14:creationId xmlns:p14="http://schemas.microsoft.com/office/powerpoint/2010/main" val="234295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Encoding 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9451BA-74E4-4696-88F7-1049F444C6DB}"/>
              </a:ext>
            </a:extLst>
          </p:cNvPr>
          <p:cNvSpPr/>
          <p:nvPr/>
        </p:nvSpPr>
        <p:spPr>
          <a:xfrm>
            <a:off x="63609" y="1658147"/>
            <a:ext cx="2528515" cy="57617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What is Encoding?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87A62E-FC5B-4393-AC0E-E1142ABC227F}"/>
              </a:ext>
            </a:extLst>
          </p:cNvPr>
          <p:cNvSpPr txBox="1"/>
          <p:nvPr/>
        </p:nvSpPr>
        <p:spPr>
          <a:xfrm>
            <a:off x="2870420" y="1530210"/>
            <a:ext cx="6121193" cy="7831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dirty="0"/>
              <a:t>Converting  </a:t>
            </a:r>
            <a:r>
              <a:rPr lang="en-US" sz="2000" u="sng" dirty="0"/>
              <a:t>categorical</a:t>
            </a:r>
            <a:r>
              <a:rPr lang="en-US" sz="2000" dirty="0"/>
              <a:t> features into </a:t>
            </a:r>
            <a:r>
              <a:rPr lang="en-US" sz="2000" u="sng" dirty="0"/>
              <a:t>numerical formats </a:t>
            </a:r>
            <a:r>
              <a:rPr lang="en-US" sz="2000" dirty="0"/>
              <a:t>for machine learning algorithms.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1D2117-487A-4BFE-A33A-C094CF340574}"/>
              </a:ext>
            </a:extLst>
          </p:cNvPr>
          <p:cNvSpPr txBox="1"/>
          <p:nvPr/>
        </p:nvSpPr>
        <p:spPr>
          <a:xfrm>
            <a:off x="2870419" y="2728123"/>
            <a:ext cx="6121193" cy="78319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5" lvl="1" indent="-111125">
              <a:buFont typeface="Arial" panose="020B0604020202020204" pitchFamily="34" charset="0"/>
              <a:buChar char="•"/>
            </a:pPr>
            <a:r>
              <a:rPr lang="en-US" sz="2000" dirty="0" err="1"/>
              <a:t>CatBoost</a:t>
            </a:r>
            <a:r>
              <a:rPr lang="en-US" sz="2000" dirty="0"/>
              <a:t> Encoding</a:t>
            </a:r>
          </a:p>
          <a:p>
            <a:pPr marL="111125" lvl="1" indent="-111125">
              <a:buFont typeface="Arial" panose="020B0604020202020204" pitchFamily="34" charset="0"/>
              <a:buChar char="•"/>
            </a:pPr>
            <a:r>
              <a:rPr lang="en-US" sz="2000" dirty="0"/>
              <a:t>One-Hot Encoding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C4F19C-9288-4BBF-9C76-039E09DDA217}"/>
              </a:ext>
            </a:extLst>
          </p:cNvPr>
          <p:cNvSpPr/>
          <p:nvPr/>
        </p:nvSpPr>
        <p:spPr>
          <a:xfrm>
            <a:off x="63609" y="2844452"/>
            <a:ext cx="2528515" cy="57617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Common Techniques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FBCDAAC-E90B-4474-9C44-6C5A334ADA21}"/>
              </a:ext>
            </a:extLst>
          </p:cNvPr>
          <p:cNvGraphicFramePr>
            <a:graphicFrameLocks noGrp="1"/>
          </p:cNvGraphicFramePr>
          <p:nvPr/>
        </p:nvGraphicFramePr>
        <p:xfrm>
          <a:off x="63609" y="3858082"/>
          <a:ext cx="6400800" cy="2939415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54977202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9892676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98971134"/>
                    </a:ext>
                  </a:extLst>
                </a:gridCol>
              </a:tblGrid>
              <a:tr h="29761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One-Hot 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/>
                        <a:t>CatBoost</a:t>
                      </a:r>
                      <a:r>
                        <a:rPr lang="en-US" sz="1600" b="1" dirty="0"/>
                        <a:t> Encoding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882508"/>
                  </a:ext>
                </a:extLst>
              </a:tr>
              <a:tr h="5208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Feature Expansion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Increases feature count significantly.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 feature expansion.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211341"/>
                  </a:ext>
                </a:extLst>
              </a:tr>
              <a:tr h="5208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Memory Usage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 for datasets with many categories.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 memory overhead.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015183"/>
                  </a:ext>
                </a:extLst>
              </a:tr>
              <a:tr h="5208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Ease of Use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Easy to implement with general-purpose libraries.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Requires </a:t>
                      </a:r>
                      <a:r>
                        <a:rPr lang="en-US" sz="1400" dirty="0" err="1"/>
                        <a:t>CatBoost</a:t>
                      </a:r>
                      <a:r>
                        <a:rPr lang="en-US" sz="1400" dirty="0"/>
                        <a:t>-specific implementation.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777232"/>
                  </a:ext>
                </a:extLst>
              </a:tr>
              <a:tr h="5208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Model Performance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Can degrade performance in high-dimensional data.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Optimized for categorical data handling.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125034"/>
                  </a:ext>
                </a:extLst>
              </a:tr>
              <a:tr h="52082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Compatibility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Works with all ML models.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Works only with </a:t>
                      </a:r>
                      <a:r>
                        <a:rPr lang="en-US" sz="1400" dirty="0" err="1"/>
                        <a:t>CatBoost</a:t>
                      </a:r>
                      <a:r>
                        <a:rPr lang="en-US" sz="1400" dirty="0"/>
                        <a:t>.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0407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F609E4-B255-418A-9C35-A0ECF738663B}"/>
              </a:ext>
            </a:extLst>
          </p:cNvPr>
          <p:cNvCxnSpPr>
            <a:cxnSpLocks/>
          </p:cNvCxnSpPr>
          <p:nvPr/>
        </p:nvCxnSpPr>
        <p:spPr>
          <a:xfrm flipH="1" flipV="1">
            <a:off x="6321287" y="4476585"/>
            <a:ext cx="492981" cy="230587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041EAF1-7FCB-496C-A672-035B7E82CC22}"/>
              </a:ext>
            </a:extLst>
          </p:cNvPr>
          <p:cNvSpPr txBox="1"/>
          <p:nvPr/>
        </p:nvSpPr>
        <p:spPr>
          <a:xfrm>
            <a:off x="6647290" y="4762831"/>
            <a:ext cx="2433101" cy="7150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3600A"/>
                </a:solidFill>
              </a:rPr>
              <a:t>12</a:t>
            </a:r>
            <a:r>
              <a:rPr lang="en-US" sz="1800" b="1" dirty="0"/>
              <a:t> input features vs </a:t>
            </a:r>
            <a:r>
              <a:rPr lang="en-US" sz="1800" b="1" dirty="0">
                <a:solidFill>
                  <a:srgbClr val="FF0000"/>
                </a:solidFill>
              </a:rPr>
              <a:t>1082</a:t>
            </a:r>
            <a:r>
              <a:rPr lang="en-US" sz="1800" b="1" dirty="0"/>
              <a:t> input features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599B0-B470-7B64-D574-F2424C6D21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+mn-lt"/>
                <a:cs typeface="Arial" panose="020B0604020202020204" pitchFamily="34" charset="0"/>
              </a:rPr>
              <a:t>Feature Ranking </a:t>
            </a:r>
          </a:p>
          <a:p>
            <a:pPr algn="ctr"/>
            <a:endParaRPr lang="en-US" sz="1800" b="1" dirty="0"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EC59A-40D1-4535-BED1-DD153292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998" y="1518303"/>
            <a:ext cx="4690276" cy="2457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B0C5C6-1668-4AA7-BF01-1E2223EF5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91" y="1373964"/>
            <a:ext cx="4353668" cy="2746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8F53A0-5395-4121-8F92-34999FA7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3397"/>
            <a:ext cx="4366196" cy="2874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F4A6B0-1079-4B1C-ABED-1D7E6A771F8E}"/>
              </a:ext>
            </a:extLst>
          </p:cNvPr>
          <p:cNvSpPr txBox="1"/>
          <p:nvPr/>
        </p:nvSpPr>
        <p:spPr>
          <a:xfrm>
            <a:off x="5791536" y="4185881"/>
            <a:ext cx="2329732" cy="4086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13600A"/>
                </a:solidFill>
              </a:rPr>
              <a:t>Top Selected Features</a:t>
            </a:r>
            <a:endParaRPr lang="en-US" sz="1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23B370-1D95-44E6-A52F-1F9D7178D8EF}"/>
              </a:ext>
            </a:extLst>
          </p:cNvPr>
          <p:cNvSpPr/>
          <p:nvPr/>
        </p:nvSpPr>
        <p:spPr>
          <a:xfrm>
            <a:off x="1431235" y="1634294"/>
            <a:ext cx="3140765" cy="14679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B60F9-2EF4-4CC9-9E71-9086DABB2209}"/>
              </a:ext>
            </a:extLst>
          </p:cNvPr>
          <p:cNvSpPr/>
          <p:nvPr/>
        </p:nvSpPr>
        <p:spPr>
          <a:xfrm>
            <a:off x="1431236" y="1942770"/>
            <a:ext cx="1073426" cy="146799"/>
          </a:xfrm>
          <a:prstGeom prst="rect">
            <a:avLst/>
          </a:prstGeom>
          <a:noFill/>
          <a:ln w="28575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03BFAC-6C23-4EAF-BC8B-67599E8C035B}"/>
              </a:ext>
            </a:extLst>
          </p:cNvPr>
          <p:cNvSpPr/>
          <p:nvPr/>
        </p:nvSpPr>
        <p:spPr>
          <a:xfrm>
            <a:off x="1466246" y="3314005"/>
            <a:ext cx="139917" cy="146799"/>
          </a:xfrm>
          <a:prstGeom prst="rect">
            <a:avLst/>
          </a:prstGeom>
          <a:noFill/>
          <a:ln w="28575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81290C-166B-4C8B-9504-3979BCAFE5E0}"/>
              </a:ext>
            </a:extLst>
          </p:cNvPr>
          <p:cNvSpPr/>
          <p:nvPr/>
        </p:nvSpPr>
        <p:spPr>
          <a:xfrm>
            <a:off x="1455089" y="1775165"/>
            <a:ext cx="2560319" cy="167605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36178-F37F-42E6-A187-ABD088CCDBAF}"/>
              </a:ext>
            </a:extLst>
          </p:cNvPr>
          <p:cNvSpPr/>
          <p:nvPr/>
        </p:nvSpPr>
        <p:spPr>
          <a:xfrm>
            <a:off x="1466247" y="2858730"/>
            <a:ext cx="314845" cy="146799"/>
          </a:xfrm>
          <a:prstGeom prst="rect">
            <a:avLst/>
          </a:prstGeom>
          <a:noFill/>
          <a:ln w="28575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3BBA6-7342-45C1-A4AF-BCAF6A2DC1E1}"/>
              </a:ext>
            </a:extLst>
          </p:cNvPr>
          <p:cNvSpPr txBox="1"/>
          <p:nvPr/>
        </p:nvSpPr>
        <p:spPr>
          <a:xfrm>
            <a:off x="4968576" y="4676346"/>
            <a:ext cx="39756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# Stages x Estimated average stage time</a:t>
            </a:r>
          </a:p>
          <a:p>
            <a:pPr algn="ctr"/>
            <a:r>
              <a:rPr lang="en-US" sz="1800" b="1" dirty="0">
                <a:solidFill>
                  <a:srgbClr val="7030A0"/>
                </a:solidFill>
              </a:rPr>
              <a:t>Frac Fleet &amp; Target Formation 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Ambient Temperature</a:t>
            </a:r>
          </a:p>
          <a:p>
            <a:pPr algn="ctr"/>
            <a:r>
              <a:rPr lang="en-US" sz="1800" b="1" dirty="0"/>
              <a:t>Fuel Type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2A607-6AC7-4014-BD20-FA502140CC46}"/>
              </a:ext>
            </a:extLst>
          </p:cNvPr>
          <p:cNvSpPr/>
          <p:nvPr/>
        </p:nvSpPr>
        <p:spPr>
          <a:xfrm>
            <a:off x="1455089" y="2086009"/>
            <a:ext cx="747422" cy="146799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5738B7-FA88-4198-951E-C2E28DCD406F}"/>
              </a:ext>
            </a:extLst>
          </p:cNvPr>
          <p:cNvSpPr/>
          <p:nvPr/>
        </p:nvSpPr>
        <p:spPr>
          <a:xfrm>
            <a:off x="6136589" y="2274851"/>
            <a:ext cx="2514430" cy="146799"/>
          </a:xfrm>
          <a:prstGeom prst="rect">
            <a:avLst/>
          </a:prstGeom>
          <a:noFill/>
          <a:ln w="12700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058A3-6D18-41D5-904B-D61A9FD31A98}"/>
              </a:ext>
            </a:extLst>
          </p:cNvPr>
          <p:cNvSpPr/>
          <p:nvPr/>
        </p:nvSpPr>
        <p:spPr>
          <a:xfrm>
            <a:off x="6136589" y="2526858"/>
            <a:ext cx="2514430" cy="146799"/>
          </a:xfrm>
          <a:prstGeom prst="rect">
            <a:avLst/>
          </a:prstGeom>
          <a:noFill/>
          <a:ln w="12700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F3B5AF5-C2DF-4D35-8A1F-0F4BCD736AF8}"/>
              </a:ext>
            </a:extLst>
          </p:cNvPr>
          <p:cNvSpPr/>
          <p:nvPr/>
        </p:nvSpPr>
        <p:spPr>
          <a:xfrm>
            <a:off x="6153820" y="1624164"/>
            <a:ext cx="2514430" cy="146799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E45477-1474-4EDE-80C7-1F9B62EB63EC}"/>
              </a:ext>
            </a:extLst>
          </p:cNvPr>
          <p:cNvSpPr/>
          <p:nvPr/>
        </p:nvSpPr>
        <p:spPr>
          <a:xfrm>
            <a:off x="6147195" y="1887881"/>
            <a:ext cx="2514430" cy="146799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90CD87-EF46-42A0-9E69-C78C5F067748}"/>
              </a:ext>
            </a:extLst>
          </p:cNvPr>
          <p:cNvSpPr/>
          <p:nvPr/>
        </p:nvSpPr>
        <p:spPr>
          <a:xfrm>
            <a:off x="6123341" y="2786383"/>
            <a:ext cx="2514430" cy="146799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522961-DB48-4999-A24A-627308C7B228}"/>
              </a:ext>
            </a:extLst>
          </p:cNvPr>
          <p:cNvSpPr/>
          <p:nvPr/>
        </p:nvSpPr>
        <p:spPr>
          <a:xfrm>
            <a:off x="879839" y="4353943"/>
            <a:ext cx="479835" cy="146799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9479F3-C6CD-469E-ABFE-5B8E75F369F0}"/>
              </a:ext>
            </a:extLst>
          </p:cNvPr>
          <p:cNvSpPr/>
          <p:nvPr/>
        </p:nvSpPr>
        <p:spPr>
          <a:xfrm>
            <a:off x="620203" y="4657416"/>
            <a:ext cx="748748" cy="146799"/>
          </a:xfrm>
          <a:prstGeom prst="rect">
            <a:avLst/>
          </a:prstGeom>
          <a:noFill/>
          <a:ln w="12700">
            <a:solidFill>
              <a:srgbClr val="7030A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7ED0F-468C-40B8-A5F1-202A299E9671}"/>
              </a:ext>
            </a:extLst>
          </p:cNvPr>
          <p:cNvSpPr/>
          <p:nvPr/>
        </p:nvSpPr>
        <p:spPr>
          <a:xfrm>
            <a:off x="879842" y="5130060"/>
            <a:ext cx="479835" cy="146799"/>
          </a:xfrm>
          <a:prstGeom prst="rect">
            <a:avLst/>
          </a:prstGeom>
          <a:noFill/>
          <a:ln w="12700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600A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11C083-2575-432C-883D-FCCB4EED9179}"/>
              </a:ext>
            </a:extLst>
          </p:cNvPr>
          <p:cNvSpPr/>
          <p:nvPr/>
        </p:nvSpPr>
        <p:spPr>
          <a:xfrm>
            <a:off x="72998" y="5441486"/>
            <a:ext cx="1288009" cy="146799"/>
          </a:xfrm>
          <a:prstGeom prst="rect">
            <a:avLst/>
          </a:prstGeom>
          <a:noFill/>
          <a:ln w="12700">
            <a:solidFill>
              <a:srgbClr val="13600A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600A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60B1B1-6F3B-4514-9F5A-5A689538D5EA}"/>
              </a:ext>
            </a:extLst>
          </p:cNvPr>
          <p:cNvSpPr/>
          <p:nvPr/>
        </p:nvSpPr>
        <p:spPr>
          <a:xfrm>
            <a:off x="506027" y="5885431"/>
            <a:ext cx="853647" cy="60283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600A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149856-2EFE-41E7-8BDE-AE87F1E59511}"/>
              </a:ext>
            </a:extLst>
          </p:cNvPr>
          <p:cNvSpPr/>
          <p:nvPr/>
        </p:nvSpPr>
        <p:spPr>
          <a:xfrm>
            <a:off x="6153820" y="3321986"/>
            <a:ext cx="2514430" cy="501496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600A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F99441E-A007-4D9F-9871-DA1846B767CD}"/>
              </a:ext>
            </a:extLst>
          </p:cNvPr>
          <p:cNvSpPr/>
          <p:nvPr/>
        </p:nvSpPr>
        <p:spPr>
          <a:xfrm>
            <a:off x="437323" y="5735682"/>
            <a:ext cx="931630" cy="140994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600A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898D6-7C8D-2BB5-A360-FBDD6A9B95E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latin typeface="+mn-lt"/>
                <a:ea typeface="ＭＳ Ｐゴシック"/>
                <a:cs typeface="Arial"/>
              </a:rPr>
              <a:t>Model Building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2E403-BAE5-77CC-9658-F9E290D0965B}"/>
              </a:ext>
            </a:extLst>
          </p:cNvPr>
          <p:cNvSpPr txBox="1"/>
          <p:nvPr/>
        </p:nvSpPr>
        <p:spPr>
          <a:xfrm>
            <a:off x="506026" y="1296077"/>
            <a:ext cx="8043169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latin typeface="+mn-lt"/>
                <a:ea typeface="ＭＳ Ｐゴシック"/>
                <a:cs typeface="Arial"/>
              </a:rPr>
              <a:t>Training &amp; Validation</a:t>
            </a:r>
          </a:p>
          <a:p>
            <a:pPr marL="342900" indent="-3429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Features</a:t>
            </a:r>
          </a:p>
          <a:p>
            <a:pPr marL="800100" lvl="1" indent="-342900">
              <a:buFont typeface="Calibri"/>
              <a:buChar char="-"/>
            </a:pPr>
            <a:r>
              <a:rPr lang="en-US" sz="1800" b="1" dirty="0">
                <a:solidFill>
                  <a:srgbClr val="000000"/>
                </a:solidFill>
                <a:latin typeface="+mn-lt"/>
                <a:ea typeface="ＭＳ Ｐゴシック"/>
                <a:cs typeface="Arial"/>
              </a:rPr>
              <a:t>Numerical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: </a:t>
            </a:r>
            <a:r>
              <a:rPr lang="en-US" sz="1800" i="1" dirty="0">
                <a:latin typeface="+mn-lt"/>
                <a:ea typeface="ＭＳ Ｐゴシック"/>
                <a:cs typeface="Arial"/>
              </a:rPr>
              <a:t>Estimated Total Time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, Ambient Temperature</a:t>
            </a:r>
          </a:p>
          <a:p>
            <a:pPr marL="800100" lvl="1" indent="-3429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Categorical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: Fuel Type, Frac Fleet, Target Formation</a:t>
            </a:r>
          </a:p>
          <a:p>
            <a:pPr indent="-4572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Model: 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Random Forest</a:t>
            </a:r>
          </a:p>
          <a:p>
            <a:pPr indent="-4572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Accuracy 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(Average of 100 runs)</a:t>
            </a:r>
          </a:p>
          <a:p>
            <a:pPr lvl="2" indent="-4572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R</a:t>
            </a:r>
            <a:r>
              <a:rPr lang="en-US" sz="1800" b="1" baseline="30000" dirty="0">
                <a:latin typeface="+mn-lt"/>
                <a:ea typeface="ＭＳ Ｐゴシック"/>
                <a:cs typeface="Arial"/>
              </a:rPr>
              <a:t>2</a:t>
            </a:r>
            <a:r>
              <a:rPr lang="en-US" sz="1800" b="1" dirty="0">
                <a:latin typeface="+mn-lt"/>
                <a:ea typeface="ＭＳ Ｐゴシック"/>
                <a:cs typeface="Arial"/>
              </a:rPr>
              <a:t>: 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0.9918 (Grid) | 0.9766 (Diesel) | 0.9692 (CNG)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BF43D-73CB-46EA-966A-0905C133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02" y="3009900"/>
            <a:ext cx="2286000" cy="171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B8B1F-C38C-C2FF-8FDA-EFEFE56D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02" y="3009900"/>
            <a:ext cx="2286000" cy="1714500"/>
          </a:xfrm>
          <a:prstGeom prst="rect">
            <a:avLst/>
          </a:prstGeom>
        </p:spPr>
      </p:pic>
      <p:pic>
        <p:nvPicPr>
          <p:cNvPr id="6" name="Picture 5" descr="A graph of a distribution&#10;&#10;AI-generated content may be incorrect.">
            <a:extLst>
              <a:ext uri="{FF2B5EF4-FFF2-40B4-BE49-F238E27FC236}">
                <a16:creationId xmlns:a16="http://schemas.microsoft.com/office/drawing/2014/main" id="{BE783E06-4596-89E2-51FA-CA9B4020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602" y="3009900"/>
            <a:ext cx="22860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2DA56-06B0-3D8F-2B82-57197F00F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274" y="4728534"/>
            <a:ext cx="6865153" cy="2125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DFBC28-7AD2-8A71-7AAC-964F5254C29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3CAC856-1BBB-45BD-8E9F-47D8B49C9EFA}"/>
              </a:ext>
            </a:extLst>
          </p:cNvPr>
          <p:cNvSpPr txBox="1"/>
          <p:nvPr/>
        </p:nvSpPr>
        <p:spPr>
          <a:xfrm>
            <a:off x="506027" y="857928"/>
            <a:ext cx="804316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latin typeface="+mn-lt"/>
                <a:ea typeface="ＭＳ Ｐゴシック"/>
                <a:cs typeface="Arial"/>
              </a:rPr>
              <a:t>Model Building</a:t>
            </a:r>
            <a:endParaRPr lang="en-US" sz="28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B2E403-BAE5-77CC-9658-F9E290D0965B}"/>
              </a:ext>
            </a:extLst>
          </p:cNvPr>
          <p:cNvSpPr txBox="1"/>
          <p:nvPr/>
        </p:nvSpPr>
        <p:spPr>
          <a:xfrm>
            <a:off x="506026" y="1296077"/>
            <a:ext cx="8043169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latin typeface="+mn-lt"/>
                <a:ea typeface="ＭＳ Ｐゴシック"/>
                <a:cs typeface="Arial"/>
              </a:rPr>
              <a:t>Uncertainty Modeling</a:t>
            </a:r>
          </a:p>
          <a:p>
            <a:pPr marL="342900" indent="-3429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Goodness Plot (100 runs): 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0.90 (Avg)</a:t>
            </a:r>
          </a:p>
          <a:p>
            <a:pPr marL="342900" indent="-342900">
              <a:buFont typeface="Calibri"/>
              <a:buChar char="-"/>
            </a:pPr>
            <a:r>
              <a:rPr lang="en-US" sz="1800" b="1" dirty="0">
                <a:latin typeface="+mn-lt"/>
                <a:ea typeface="ＭＳ Ｐゴシック"/>
                <a:cs typeface="Arial"/>
              </a:rPr>
              <a:t>Scaling: </a:t>
            </a:r>
            <a:r>
              <a:rPr lang="en-US" sz="1800" dirty="0">
                <a:latin typeface="+mn-lt"/>
                <a:ea typeface="ＭＳ Ｐゴシック"/>
                <a:cs typeface="Arial"/>
              </a:rPr>
              <a:t>1.08: 0.90 </a:t>
            </a:r>
            <a:r>
              <a:rPr lang="en" sz="1800" dirty="0">
                <a:latin typeface="+mn-lt"/>
                <a:ea typeface="Calibri"/>
                <a:cs typeface="Calibri"/>
              </a:rPr>
              <a:t>→ 0.98</a:t>
            </a:r>
            <a:endParaRPr lang="en-US" sz="1800" dirty="0">
              <a:latin typeface="+mn-lt"/>
              <a:ea typeface="ＭＳ Ｐゴシック"/>
              <a:cs typeface="Arial"/>
            </a:endParaRPr>
          </a:p>
        </p:txBody>
      </p:sp>
      <p:pic>
        <p:nvPicPr>
          <p:cNvPr id="7" name="Picture 6" descr="A comparison of a graph&#10;&#10;AI-generated content may be incorrect.">
            <a:extLst>
              <a:ext uri="{FF2B5EF4-FFF2-40B4-BE49-F238E27FC236}">
                <a16:creationId xmlns:a16="http://schemas.microsoft.com/office/drawing/2014/main" id="{7122A2B3-3334-9FC2-EA26-99139C83D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1" y="2510222"/>
            <a:ext cx="8641270" cy="33728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05B4FC-1645-8B4B-5CD4-BC78B913C3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121268" y="5909186"/>
            <a:ext cx="948813" cy="94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1787"/>
      </p:ext>
    </p:extLst>
  </p:cSld>
  <p:clrMapOvr>
    <a:masterClrMapping/>
  </p:clrMapOvr>
</p:sld>
</file>

<file path=ppt/theme/theme1.xml><?xml version="1.0" encoding="utf-8"?>
<a:theme xmlns:a="http://schemas.openxmlformats.org/drawingml/2006/main" name="PGE PPT Presentation">
  <a:themeElements>
    <a:clrScheme name="Custom 5">
      <a:dk1>
        <a:srgbClr val="000000"/>
      </a:dk1>
      <a:lt1>
        <a:srgbClr val="FFFFFF"/>
      </a:lt1>
      <a:dk2>
        <a:srgbClr val="3A3E40"/>
      </a:dk2>
      <a:lt2>
        <a:srgbClr val="595A5B"/>
      </a:lt2>
      <a:accent1>
        <a:srgbClr val="F2A900"/>
      </a:accent1>
      <a:accent2>
        <a:srgbClr val="BF5700"/>
      </a:accent2>
      <a:accent3>
        <a:srgbClr val="005E86"/>
      </a:accent3>
      <a:accent4>
        <a:srgbClr val="43695B"/>
      </a:accent4>
      <a:accent5>
        <a:srgbClr val="333F48"/>
      </a:accent5>
      <a:accent6>
        <a:srgbClr val="C1B688"/>
      </a:accent6>
      <a:hlink>
        <a:srgbClr val="003E5C"/>
      </a:hlink>
      <a:folHlink>
        <a:srgbClr val="787A7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PGE PPT Presentation</Template>
  <TotalTime>8283</TotalTime>
  <Words>395</Words>
  <Application>Microsoft Office PowerPoint</Application>
  <PresentationFormat>On-screen Show (4:3)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Lucida Grande</vt:lpstr>
      <vt:lpstr>PGE PPT Presentation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Can Take Two or More Lines</dc:title>
  <dc:creator>Microsoft Office User</dc:creator>
  <cp:lastModifiedBy>Samarkin, Yevgeniy</cp:lastModifiedBy>
  <cp:revision>81</cp:revision>
  <dcterms:created xsi:type="dcterms:W3CDTF">2017-10-04T14:25:29Z</dcterms:created>
  <dcterms:modified xsi:type="dcterms:W3CDTF">2025-01-26T17:38:11Z</dcterms:modified>
</cp:coreProperties>
</file>